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Alice Ronzon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D6A911-A70C-4543-88DE-45AC985B66CD}">
  <a:tblStyle styleId="{C9D6A911-A70C-4543-88DE-45AC985B66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5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4.xml"/><Relationship Id="rId43" Type="http://schemas.openxmlformats.org/officeDocument/2006/relationships/font" Target="fonts/Roboto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6-27T07:47:08.296">
    <p:pos x="6000" y="0"/>
    <p:text>Univoc Identifier for every patient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6-27T08:06:47.909">
    <p:pos x="6000" y="0"/>
    <p:text>Leggere perchè abbiamo deciso di implementare backward selection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06-27T08:09:35.591">
    <p:pos x="6000" y="0"/>
    <p:text>Dire che abbiamo calcolato le importanta features (guarda slide)</p:text>
  </p:cm>
  <p:cm authorId="0" idx="4" dt="2023-06-27T08:09:35.591">
    <p:pos x="6000" y="0"/>
    <p:text>Important quantities for classification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4e068c6c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4e068c6c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4e068c6c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4e068c6c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4e068c6c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4e068c6c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4e068c6c9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4e068c6c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4e068c6c9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4e068c6c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4e068c6c9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4e068c6c9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58a837f6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58a837f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4e068c6c9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4e068c6c9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4e068c6c9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4e068c6c9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4e068c6c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4e068c6c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4ed1906a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4ed1906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4ed1906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4ed1906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5585c85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5585c85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5585c856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5585c85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4ed1906a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4ed1906a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ed1906a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4ed1906a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4ed1906a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4ed1906a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5585c856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5585c856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4ed1906a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4ed1906a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4ed1906a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4ed1906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4e068c6c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4e068c6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5585c856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5585c856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4ed1906a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4ed1906a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54dd2f1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54dd2f1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43d549e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43d549e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4e068c6c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4e068c6c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4e068c6c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4e068c6c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4e068c6c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4e068c6c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4e068c6c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4e068c6c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4e068c6c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4e068c6c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4e068c6c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4e068c6c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.xml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4599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Breast Cancer Classification 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3552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Statistical</a:t>
            </a:r>
            <a:r>
              <a:rPr lang="it"/>
              <a:t> Learning Project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402125" y="4140150"/>
            <a:ext cx="394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Alessia d’Addario  Mat.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2086506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Alice Ronzoni         Mat 2076675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079" y="2746500"/>
            <a:ext cx="2194125" cy="219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Exploration cnt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00" y="1017800"/>
            <a:ext cx="3325401" cy="395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350" y="1170200"/>
            <a:ext cx="4134952" cy="34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6625"/>
            <a:ext cx="3214023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48678" l="0" r="0" t="0"/>
          <a:stretch/>
        </p:blipFill>
        <p:spPr>
          <a:xfrm>
            <a:off x="514975" y="734050"/>
            <a:ext cx="3584475" cy="21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51066"/>
          <a:stretch/>
        </p:blipFill>
        <p:spPr>
          <a:xfrm>
            <a:off x="4852325" y="784050"/>
            <a:ext cx="3615076" cy="204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278750" y="356450"/>
            <a:ext cx="66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Let’s see the outcome of the transformation 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/>
          </a:blip>
          <a:srcRect b="49556" l="0" r="0" t="0"/>
          <a:stretch/>
        </p:blipFill>
        <p:spPr>
          <a:xfrm>
            <a:off x="514975" y="2783075"/>
            <a:ext cx="3584472" cy="21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4">
            <a:alphaModFix/>
          </a:blip>
          <a:srcRect b="0" l="0" r="0" t="51420"/>
          <a:stretch/>
        </p:blipFill>
        <p:spPr>
          <a:xfrm>
            <a:off x="4882925" y="2854795"/>
            <a:ext cx="3584475" cy="207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Trova un titolo sta di fatto che sono già a confronto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0" r="0" t="50327"/>
          <a:stretch/>
        </p:blipFill>
        <p:spPr>
          <a:xfrm>
            <a:off x="4288500" y="2342475"/>
            <a:ext cx="4543799" cy="268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50354" l="0" r="0" t="0"/>
          <a:stretch/>
        </p:blipFill>
        <p:spPr>
          <a:xfrm>
            <a:off x="165975" y="2411450"/>
            <a:ext cx="4176826" cy="246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Pairs Plot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850" y="1170200"/>
            <a:ext cx="6113439" cy="3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381575" y="1473725"/>
            <a:ext cx="2385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To visualize a pairwise comparison of the correlations between our variables we plotter the Pair Plot.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simplicity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we 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consider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attributes 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referring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to the same group.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Here we report the comparison between 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mean 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values.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Correlation Matrix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038" y="1213252"/>
            <a:ext cx="4173186" cy="38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311700" y="1213250"/>
            <a:ext cx="1969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And with the help of the covariance matrix, we were able to have numerical values of such correlation.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5940625" y="20575"/>
            <a:ext cx="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6222650" y="-75"/>
            <a:ext cx="29214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6265400" y="429200"/>
            <a:ext cx="283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6406750" y="1213250"/>
            <a:ext cx="2467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noticed some high correlation values that could hide a collinearity problem.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will need to take it in consideration during the model analysis.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Classification Models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 and Test Set</a:t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311700" y="1207825"/>
            <a:ext cx="7464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We decided to divide the 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into two smaller subsets: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Train set (80%)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Test set (20%)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76" y="2654850"/>
            <a:ext cx="6842049" cy="13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Logistic Regression as Classification</a:t>
            </a:r>
            <a:endParaRPr/>
          </a:p>
        </p:txBody>
      </p:sp>
      <p:sp>
        <p:nvSpPr>
          <p:cNvPr id="228" name="Google Shape;228;p30"/>
          <p:cNvSpPr txBox="1"/>
          <p:nvPr/>
        </p:nvSpPr>
        <p:spPr>
          <a:xfrm>
            <a:off x="311700" y="2459850"/>
            <a:ext cx="314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To begin we tried using 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all the parameters, but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we obtained two warning messages.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This lead us to look at the VIF of our model: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400" y="2350225"/>
            <a:ext cx="4520899" cy="2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311700" y="1096725"/>
            <a:ext cx="868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 first Model we used Logistic Regression.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27825"/>
            <a:ext cx="6322150" cy="8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Logistic Regression as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675" y="2310175"/>
            <a:ext cx="6566625" cy="13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311700" y="1703275"/>
            <a:ext cx="78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 of the VIF function after applying it different times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Problem Presentation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4377775" y="3822163"/>
            <a:ext cx="39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465450" y="2920050"/>
            <a:ext cx="3427200" cy="51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65450" y="1642263"/>
            <a:ext cx="3427200" cy="51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13450" y="1683813"/>
            <a:ext cx="333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81800" y="2977050"/>
            <a:ext cx="33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GOAL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9" name="Google Shape;99;p14"/>
          <p:cNvGraphicFramePr/>
          <p:nvPr/>
        </p:nvGraphicFramePr>
        <p:xfrm>
          <a:off x="417450" y="150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{C9D6A911-A70C-4543-88DE-45AC985B66CD}</a:tableStyleId>
              </a:tblPr>
              <a:tblGrid>
                <a:gridCol w="3487400"/>
                <a:gridCol w="4457100"/>
              </a:tblGrid>
              <a:tr h="5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        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oboto"/>
                          <a:ea typeface="Roboto"/>
                          <a:cs typeface="Roboto"/>
                          <a:sym typeface="Roboto"/>
                        </a:rPr>
                        <a:t>Breast Tumor from Wisconsin University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0" name="Google Shape;100;p14"/>
          <p:cNvGraphicFramePr/>
          <p:nvPr/>
        </p:nvGraphicFramePr>
        <p:xfrm>
          <a:off x="417450" y="2780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{C9D6A911-A70C-4543-88DE-45AC985B66CD}</a:tableStyleId>
              </a:tblPr>
              <a:tblGrid>
                <a:gridCol w="3487400"/>
                <a:gridCol w="4457100"/>
              </a:tblGrid>
              <a:tr h="37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 a model that correctly classifies breast tumor cancer given some features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 of the Backward selection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328" y="1017800"/>
            <a:ext cx="4665345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311700" y="1099225"/>
            <a:ext cx="3657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Starting with the model obtained 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application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of the VIF method, we use the Backward Selection.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At the end our model contains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7 features: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311700" y="2571750"/>
            <a:ext cx="33732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</a:pPr>
            <a:r>
              <a:rPr i="1" lang="it" sz="1500">
                <a:latin typeface="Roboto"/>
                <a:ea typeface="Roboto"/>
                <a:cs typeface="Roboto"/>
                <a:sym typeface="Roboto"/>
              </a:rPr>
              <a:t>smoothness_mean</a:t>
            </a:r>
            <a:endParaRPr i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</a:pPr>
            <a:r>
              <a:rPr i="1" lang="it" sz="1500">
                <a:latin typeface="Roboto"/>
                <a:ea typeface="Roboto"/>
                <a:cs typeface="Roboto"/>
                <a:sym typeface="Roboto"/>
              </a:rPr>
              <a:t>radius_SE</a:t>
            </a:r>
            <a:endParaRPr i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</a:pPr>
            <a:r>
              <a:rPr i="1" lang="it" sz="1500">
                <a:latin typeface="Roboto"/>
                <a:ea typeface="Roboto"/>
                <a:cs typeface="Roboto"/>
                <a:sym typeface="Roboto"/>
              </a:rPr>
              <a:t>concavity_SE</a:t>
            </a:r>
            <a:endParaRPr i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</a:pPr>
            <a:r>
              <a:rPr i="1" lang="it" sz="1500">
                <a:latin typeface="Roboto"/>
                <a:ea typeface="Roboto"/>
                <a:cs typeface="Roboto"/>
                <a:sym typeface="Roboto"/>
              </a:rPr>
              <a:t>fractal_dim_SE</a:t>
            </a:r>
            <a:endParaRPr i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</a:pPr>
            <a:r>
              <a:rPr i="1" lang="it" sz="1500">
                <a:latin typeface="Roboto"/>
                <a:ea typeface="Roboto"/>
                <a:cs typeface="Roboto"/>
                <a:sym typeface="Roboto"/>
              </a:rPr>
              <a:t>radius_worst</a:t>
            </a:r>
            <a:endParaRPr i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</a:pPr>
            <a:r>
              <a:rPr i="1" lang="it" sz="1500">
                <a:latin typeface="Roboto"/>
                <a:ea typeface="Roboto"/>
                <a:cs typeface="Roboto"/>
                <a:sym typeface="Roboto"/>
              </a:rPr>
              <a:t>texture_worst</a:t>
            </a:r>
            <a:endParaRPr i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</a:pPr>
            <a:r>
              <a:rPr i="1" lang="it" sz="1500">
                <a:latin typeface="Roboto"/>
                <a:ea typeface="Roboto"/>
                <a:cs typeface="Roboto"/>
                <a:sym typeface="Roboto"/>
              </a:rPr>
              <a:t>concave_pts_worst</a:t>
            </a:r>
            <a:endParaRPr i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Confusion Matrix on Logistic Regression</a:t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 rotWithShape="1">
          <a:blip r:embed="rId4">
            <a:alphaModFix/>
          </a:blip>
          <a:srcRect b="4879" l="0" r="0" t="0"/>
          <a:stretch/>
        </p:blipFill>
        <p:spPr>
          <a:xfrm>
            <a:off x="449238" y="1843875"/>
            <a:ext cx="4271125" cy="1407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3" name="Google Shape;253;p33"/>
          <p:cNvGraphicFramePr/>
          <p:nvPr/>
        </p:nvGraphicFramePr>
        <p:xfrm>
          <a:off x="5202350" y="171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{C9D6A911-A70C-4543-88DE-45AC985B66CD}</a:tableStyleId>
              </a:tblPr>
              <a:tblGrid>
                <a:gridCol w="1652250"/>
                <a:gridCol w="1569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0.02631579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Specificity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0.9534884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0.9859155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0.9722222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ROC Curve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50" y="1853000"/>
            <a:ext cx="5648099" cy="33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410500" y="1233100"/>
            <a:ext cx="842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We plotted the Roc curve that simultaneously display the True and False positive rates for all possible threshold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4817750" y="1960750"/>
            <a:ext cx="432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    and we used the best one to do predictions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050" y="2887263"/>
            <a:ext cx="3788051" cy="12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Logistic 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199" y="1439350"/>
            <a:ext cx="6177601" cy="345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311700" y="4100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KNN Model</a:t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80" y="1839275"/>
            <a:ext cx="3916800" cy="1407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5" name="Google Shape;275;p36"/>
          <p:cNvGraphicFramePr/>
          <p:nvPr/>
        </p:nvGraphicFramePr>
        <p:xfrm>
          <a:off x="5188350" y="171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{C9D6A911-A70C-4543-88DE-45AC985B66CD}</a:tableStyleId>
              </a:tblPr>
              <a:tblGrid>
                <a:gridCol w="1652250"/>
                <a:gridCol w="1569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0.09649123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Specificity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0.8139535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0.9577465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0.8947368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6" name="Google Shape;276;p36"/>
          <p:cNvSpPr txBox="1"/>
          <p:nvPr/>
        </p:nvSpPr>
        <p:spPr>
          <a:xfrm>
            <a:off x="5644200" y="4137250"/>
            <a:ext cx="243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Before and After applying KNN</a:t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175" y="1280875"/>
            <a:ext cx="4890401" cy="27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400" y="1196212"/>
            <a:ext cx="5038575" cy="28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Bayes Classifier</a:t>
            </a:r>
            <a:endParaRPr/>
          </a:p>
        </p:txBody>
      </p:sp>
      <p:graphicFrame>
        <p:nvGraphicFramePr>
          <p:cNvPr id="289" name="Google Shape;289;p38"/>
          <p:cNvGraphicFramePr/>
          <p:nvPr/>
        </p:nvGraphicFramePr>
        <p:xfrm>
          <a:off x="5188350" y="171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{C9D6A911-A70C-4543-88DE-45AC985B66CD}</a:tableStyleId>
              </a:tblPr>
              <a:tblGrid>
                <a:gridCol w="1652250"/>
                <a:gridCol w="1569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0.06140351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Specificity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0.952381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0.9583333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0.971831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21" y="1718375"/>
            <a:ext cx="2942229" cy="17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8"/>
          <p:cNvSpPr txBox="1"/>
          <p:nvPr/>
        </p:nvSpPr>
        <p:spPr>
          <a:xfrm>
            <a:off x="5382300" y="4115425"/>
            <a:ext cx="290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 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Discriminant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867" y="1170200"/>
            <a:ext cx="405026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Discriminant Analysis</a:t>
            </a:r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00" y="1882350"/>
            <a:ext cx="3124200" cy="1378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4" name="Google Shape;304;p40"/>
          <p:cNvGraphicFramePr/>
          <p:nvPr/>
        </p:nvGraphicFramePr>
        <p:xfrm>
          <a:off x="5188350" y="171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{C9D6A911-A70C-4543-88DE-45AC985B66CD}</a:tableStyleId>
              </a:tblPr>
              <a:tblGrid>
                <a:gridCol w="1652250"/>
                <a:gridCol w="1569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0.04385965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Specificity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0.9069767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0.9859155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0.9459459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Discriminant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35175"/>
            <a:ext cx="4100525" cy="25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800" y="1835175"/>
            <a:ext cx="4100525" cy="2561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Features</a:t>
            </a:r>
            <a:endParaRPr/>
          </a:p>
        </p:txBody>
      </p:sp>
      <p:graphicFrame>
        <p:nvGraphicFramePr>
          <p:cNvPr id="106" name="Google Shape;106;p15"/>
          <p:cNvGraphicFramePr/>
          <p:nvPr/>
        </p:nvGraphicFramePr>
        <p:xfrm>
          <a:off x="4435825" y="80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{C9D6A911-A70C-4543-88DE-45AC985B66CD}</a:tableStyleId>
              </a:tblPr>
              <a:tblGrid>
                <a:gridCol w="2419950"/>
              </a:tblGrid>
              <a:tr h="40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Radius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Texture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Perimeter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Area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Smoothness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Compactness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Concavity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Concave_pts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Symmetry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Fractal_dim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26" y="2481063"/>
            <a:ext cx="3908951" cy="23309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" name="Google Shape;108;p15"/>
          <p:cNvGraphicFramePr/>
          <p:nvPr/>
        </p:nvGraphicFramePr>
        <p:xfrm>
          <a:off x="2176700" y="801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{C9D6A911-A70C-4543-88DE-45AC985B66CD}</a:tableStyleId>
              </a:tblPr>
              <a:tblGrid>
                <a:gridCol w="2259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ID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Diagnosis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" name="Google Shape;109;p15"/>
          <p:cNvSpPr/>
          <p:nvPr/>
        </p:nvSpPr>
        <p:spPr>
          <a:xfrm>
            <a:off x="6855775" y="801900"/>
            <a:ext cx="1096800" cy="4010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7768525" y="1730475"/>
            <a:ext cx="115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Repeated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for: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mean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worst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Quadratic Discriminant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406" y="1170200"/>
            <a:ext cx="6615189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Quadratic Discriminant Analysis</a:t>
            </a:r>
            <a:endParaRPr/>
          </a:p>
        </p:txBody>
      </p:sp>
      <p:graphicFrame>
        <p:nvGraphicFramePr>
          <p:cNvPr id="323" name="Google Shape;323;p43"/>
          <p:cNvGraphicFramePr/>
          <p:nvPr/>
        </p:nvGraphicFramePr>
        <p:xfrm>
          <a:off x="5188350" y="171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{C9D6A911-A70C-4543-88DE-45AC985B66CD}</a:tableStyleId>
              </a:tblPr>
              <a:tblGrid>
                <a:gridCol w="1652250"/>
                <a:gridCol w="1569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0.05263158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Specificity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0.9069767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0.971831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0.9452055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4" name="Google Shape;324;p43"/>
          <p:cNvSpPr txBox="1"/>
          <p:nvPr/>
        </p:nvSpPr>
        <p:spPr>
          <a:xfrm>
            <a:off x="5658750" y="4100875"/>
            <a:ext cx="238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50" y="2010975"/>
            <a:ext cx="2767446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QDA plot</a:t>
            </a:r>
            <a:endParaRPr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717" y="1170200"/>
            <a:ext cx="7006566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Final Considerations</a:t>
            </a:r>
            <a:endParaRPr/>
          </a:p>
        </p:txBody>
      </p:sp>
      <p:pic>
        <p:nvPicPr>
          <p:cNvPr id="337" name="Google Shape;3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87" y="1753850"/>
            <a:ext cx="8376225" cy="16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5"/>
          <p:cNvSpPr/>
          <p:nvPr/>
        </p:nvSpPr>
        <p:spPr>
          <a:xfrm>
            <a:off x="2079400" y="2369400"/>
            <a:ext cx="894900" cy="202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39" name="Google Shape;339;p45"/>
          <p:cNvSpPr/>
          <p:nvPr/>
        </p:nvSpPr>
        <p:spPr>
          <a:xfrm>
            <a:off x="2079400" y="2571750"/>
            <a:ext cx="894900" cy="202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40" name="Google Shape;340;p45"/>
          <p:cNvSpPr/>
          <p:nvPr/>
        </p:nvSpPr>
        <p:spPr>
          <a:xfrm>
            <a:off x="2079400" y="2774250"/>
            <a:ext cx="894900" cy="202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41" name="Google Shape;341;p45"/>
          <p:cNvSpPr/>
          <p:nvPr/>
        </p:nvSpPr>
        <p:spPr>
          <a:xfrm>
            <a:off x="2079400" y="2979000"/>
            <a:ext cx="894900" cy="202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42" name="Google Shape;342;p45"/>
          <p:cNvSpPr/>
          <p:nvPr/>
        </p:nvSpPr>
        <p:spPr>
          <a:xfrm>
            <a:off x="6506875" y="2774250"/>
            <a:ext cx="894900" cy="202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Clean and Filter Data</a:t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500900" y="1654450"/>
            <a:ext cx="27666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5986500" y="1654450"/>
            <a:ext cx="26547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3299651" y="1654450"/>
            <a:ext cx="26547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562600" y="1713650"/>
            <a:ext cx="243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Check for missing values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3342950" y="1729100"/>
            <a:ext cx="229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Check for duplicate ID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6055900" y="1729100"/>
            <a:ext cx="229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Rename the columns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75" y="2509000"/>
            <a:ext cx="2614750" cy="10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650" y="2509000"/>
            <a:ext cx="2654700" cy="111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6925" y="2526875"/>
            <a:ext cx="2983675" cy="10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Exploration</a:t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2275" y="1487475"/>
            <a:ext cx="5550874" cy="34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450" y="1521750"/>
            <a:ext cx="5159901" cy="31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Exploration </a:t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2800"/>
            <a:ext cx="4360151" cy="3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475" y="1017800"/>
            <a:ext cx="4490475" cy="4125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278750" y="1187500"/>
            <a:ext cx="4008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Roboto"/>
                <a:ea typeface="Roboto"/>
                <a:cs typeface="Roboto"/>
                <a:sym typeface="Roboto"/>
              </a:rPr>
              <a:t>We started by observing the plot produced by our features.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Roboto"/>
                <a:ea typeface="Roboto"/>
                <a:cs typeface="Roboto"/>
                <a:sym typeface="Roboto"/>
              </a:rPr>
              <a:t>Here we report the ones obtain from the Area and Concavity  values: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Exploration </a:t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196500" y="1103575"/>
            <a:ext cx="4057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Roboto"/>
                <a:ea typeface="Roboto"/>
                <a:cs typeface="Roboto"/>
                <a:sym typeface="Roboto"/>
              </a:rPr>
              <a:t>Since the density plots don’t </a:t>
            </a:r>
            <a:r>
              <a:rPr lang="it" sz="1300">
                <a:latin typeface="Roboto"/>
                <a:ea typeface="Roboto"/>
                <a:cs typeface="Roboto"/>
                <a:sym typeface="Roboto"/>
              </a:rPr>
              <a:t>resemble</a:t>
            </a:r>
            <a:r>
              <a:rPr lang="it" sz="1300">
                <a:latin typeface="Roboto"/>
                <a:ea typeface="Roboto"/>
                <a:cs typeface="Roboto"/>
                <a:sym typeface="Roboto"/>
              </a:rPr>
              <a:t> a very good bell shape, before further explorations we checked for the normality of the data.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9925"/>
            <a:ext cx="4468075" cy="32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075" y="1017800"/>
            <a:ext cx="4675927" cy="412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Exploration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375"/>
            <a:ext cx="3214023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300" y="1089225"/>
            <a:ext cx="3405176" cy="404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7023650" y="1177375"/>
            <a:ext cx="212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As supposed our features lack of normality behaviour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7023575" y="2470000"/>
            <a:ext cx="2120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For this reason we decided to apply a non linear 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transformation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to the predictor 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600">
                <a:latin typeface="Roboto"/>
                <a:ea typeface="Roboto"/>
                <a:cs typeface="Roboto"/>
                <a:sym typeface="Roboto"/>
              </a:rPr>
              <a:t>log()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169" y="1473725"/>
            <a:ext cx="3918981" cy="271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12025"/>
            <a:ext cx="4022250" cy="278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